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9" r:id="rId3"/>
    <p:sldId id="270" r:id="rId4"/>
    <p:sldId id="271" r:id="rId5"/>
    <p:sldId id="256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4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D8F"/>
    <a:srgbClr val="EDF884"/>
    <a:srgbClr val="FADD82"/>
    <a:srgbClr val="3AC6B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4A6C9-7586-42F0-9C04-05D7C75D60B1}" type="datetimeFigureOut">
              <a:rPr lang="bg-BG" smtClean="0"/>
              <a:pPr/>
              <a:t>03.10.2009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44A19-4A38-46C3-AF0E-1EC1A78943AC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1357290" y="1142984"/>
            <a:ext cx="67866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600" dirty="0" smtClean="0">
                <a:solidFill>
                  <a:srgbClr val="C00000"/>
                </a:solidFill>
                <a:latin typeface="All Times New Roman " pitchFamily="18" charset="0"/>
                <a:cs typeface="All Times New Roman " pitchFamily="18" charset="0"/>
              </a:rPr>
              <a:t>Числата</a:t>
            </a:r>
          </a:p>
          <a:p>
            <a:pPr algn="ctr"/>
            <a:r>
              <a:rPr lang="bg-BG" sz="6600" dirty="0" smtClean="0">
                <a:solidFill>
                  <a:srgbClr val="C00000"/>
                </a:solidFill>
                <a:latin typeface="All Times New Roman " pitchFamily="18" charset="0"/>
                <a:cs typeface="All Times New Roman " pitchFamily="18" charset="0"/>
              </a:rPr>
              <a:t> от 21 до 100</a:t>
            </a:r>
            <a:endParaRPr lang="bg-BG" sz="6600" dirty="0">
              <a:solidFill>
                <a:srgbClr val="C00000"/>
              </a:solidFill>
              <a:latin typeface="All Times New Roman " pitchFamily="18" charset="0"/>
              <a:cs typeface="All Times New Roman " pitchFamily="18" charset="0"/>
            </a:endParaRPr>
          </a:p>
        </p:txBody>
      </p:sp>
      <p:pic>
        <p:nvPicPr>
          <p:cNvPr id="4" name="Picture 4" descr="51218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2794" y="3571877"/>
            <a:ext cx="2163827" cy="2500330"/>
          </a:xfrm>
          <a:prstGeom prst="rect">
            <a:avLst/>
          </a:prstGeom>
          <a:noFill/>
        </p:spPr>
      </p:pic>
      <p:pic>
        <p:nvPicPr>
          <p:cNvPr id="5" name="Picture 5" descr="C:\Documents and Settings\jvh\My Documents\My Pictures\Microsoft Clip Organizer\j028368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5" y="4429133"/>
            <a:ext cx="1000121" cy="118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eacher3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4500570"/>
            <a:ext cx="1752600" cy="1385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5929322" y="1571612"/>
            <a:ext cx="2928958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785926"/>
            <a:ext cx="12303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39"/>
          <p:cNvSpPr/>
          <p:nvPr/>
        </p:nvSpPr>
        <p:spPr>
          <a:xfrm flipH="1">
            <a:off x="6072198" y="4286256"/>
            <a:ext cx="2857520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1 десетица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71472" y="1428736"/>
            <a:ext cx="4000528" cy="2286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8" name="Oval 27"/>
          <p:cNvSpPr/>
          <p:nvPr/>
        </p:nvSpPr>
        <p:spPr>
          <a:xfrm>
            <a:off x="4857752" y="2357430"/>
            <a:ext cx="928694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9" name="TextBox 28"/>
          <p:cNvSpPr txBox="1"/>
          <p:nvPr/>
        </p:nvSpPr>
        <p:spPr>
          <a:xfrm>
            <a:off x="5072066" y="2500306"/>
            <a:ext cx="500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rgbClr val="C00000"/>
                </a:solidFill>
                <a:latin typeface="Arial Black" pitchFamily="34" charset="0"/>
              </a:rPr>
              <a:t>=</a:t>
            </a:r>
            <a:endParaRPr lang="bg-BG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flipH="1">
            <a:off x="1071538" y="4295780"/>
            <a:ext cx="3214710" cy="785818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10 единици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85736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85736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85736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92880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92880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92880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00024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00024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000240"/>
            <a:ext cx="386636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071678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500"/>
                            </p:stCondLst>
                            <p:childTnLst>
                              <p:par>
                                <p:cTn id="1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000"/>
                            </p:stCondLst>
                            <p:childTnLst>
                              <p:par>
                                <p:cTn id="1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000"/>
                            </p:stCondLst>
                            <p:childTnLst>
                              <p:par>
                                <p:cTn id="1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  <p:bldP spid="25" grpId="0" animBg="1"/>
      <p:bldP spid="28" grpId="0" animBg="1"/>
      <p:bldP spid="29" grpId="0"/>
      <p:bldP spid="3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1928794" y="1071546"/>
            <a:ext cx="4929222" cy="3071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857364"/>
            <a:ext cx="12303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785926"/>
            <a:ext cx="12303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39"/>
          <p:cNvSpPr/>
          <p:nvPr/>
        </p:nvSpPr>
        <p:spPr>
          <a:xfrm>
            <a:off x="5143504" y="4500570"/>
            <a:ext cx="3500462" cy="785818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20 единици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4348" y="4500570"/>
            <a:ext cx="3429024" cy="785818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2 десетици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6248" y="4500570"/>
            <a:ext cx="785818" cy="785818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=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1357290" y="1142984"/>
            <a:ext cx="67866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600" dirty="0" smtClean="0">
                <a:solidFill>
                  <a:srgbClr val="C00000"/>
                </a:solidFill>
                <a:latin typeface="All Times New Roman " pitchFamily="18" charset="0"/>
                <a:cs typeface="All Times New Roman " pitchFamily="18" charset="0"/>
              </a:rPr>
              <a:t>Кое число изобразяват пръчиците?</a:t>
            </a:r>
            <a:endParaRPr lang="bg-BG" sz="6600" dirty="0">
              <a:solidFill>
                <a:srgbClr val="C00000"/>
              </a:solidFill>
              <a:latin typeface="All Times New Roman " pitchFamily="18" charset="0"/>
              <a:cs typeface="All Times New Roman 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24" name="Content Placeholder 23"/>
          <p:cNvGraphicFramePr>
            <a:graphicFrameLocks noGrp="1"/>
          </p:cNvGraphicFramePr>
          <p:nvPr>
            <p:ph sz="half" idx="2"/>
          </p:nvPr>
        </p:nvGraphicFramePr>
        <p:xfrm>
          <a:off x="1285852" y="3714752"/>
          <a:ext cx="200026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619"/>
                <a:gridCol w="965645"/>
              </a:tblGrid>
              <a:tr h="50601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65551">
                <a:tc>
                  <a:txBody>
                    <a:bodyPr/>
                    <a:lstStyle/>
                    <a:p>
                      <a:pPr algn="ctr"/>
                      <a:r>
                        <a:rPr lang="bg-BG" sz="3200" dirty="0" smtClean="0"/>
                        <a:t>2</a:t>
                      </a:r>
                      <a:endParaRPr lang="bg-BG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3200" dirty="0" smtClean="0"/>
                        <a:t>1</a:t>
                      </a:r>
                      <a:endParaRPr lang="bg-BG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714348" y="1142984"/>
            <a:ext cx="3786214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50"/>
            <a:ext cx="934163" cy="109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714488"/>
            <a:ext cx="944560" cy="110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857364"/>
            <a:ext cx="3093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714876" y="1214422"/>
            <a:ext cx="4000528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1" descr="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5572132" y="1285860"/>
            <a:ext cx="928694" cy="121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285860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35743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50030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428868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500306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5786446" y="3738242"/>
          <a:ext cx="1857388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390"/>
                <a:gridCol w="889998"/>
              </a:tblGrid>
              <a:tr h="496939">
                <a:tc>
                  <a:txBody>
                    <a:bodyPr/>
                    <a:lstStyle/>
                    <a:p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1999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2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9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2500306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2500306"/>
            <a:ext cx="3093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2428868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2428868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2428868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1071538" y="5072074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два</a:t>
            </a:r>
            <a:r>
              <a:rPr lang="bg-BG" sz="2800" dirty="0" smtClean="0">
                <a:solidFill>
                  <a:srgbClr val="FF0000"/>
                </a:solidFill>
              </a:rPr>
              <a:t>десет </a:t>
            </a:r>
            <a:r>
              <a:rPr lang="bg-BG" sz="2800" dirty="0" smtClean="0"/>
              <a:t>и едно</a:t>
            </a:r>
            <a:endParaRPr lang="bg-BG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5715008" y="5000636"/>
            <a:ext cx="2717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два</a:t>
            </a:r>
            <a:r>
              <a:rPr lang="bg-BG" sz="2800" dirty="0" smtClean="0">
                <a:solidFill>
                  <a:srgbClr val="FF0000"/>
                </a:solidFill>
              </a:rPr>
              <a:t>десет </a:t>
            </a:r>
            <a:r>
              <a:rPr lang="bg-BG" sz="2800" dirty="0" smtClean="0"/>
              <a:t>и девет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21" name="Content Placeholder 20"/>
          <p:cNvGraphicFramePr>
            <a:graphicFrameLocks noGrp="1"/>
          </p:cNvGraphicFramePr>
          <p:nvPr>
            <p:ph sz="half" idx="2"/>
          </p:nvPr>
        </p:nvGraphicFramePr>
        <p:xfrm>
          <a:off x="1428728" y="4071942"/>
          <a:ext cx="192882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1000132"/>
              </a:tblGrid>
              <a:tr h="39290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39290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3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571472" y="1142984"/>
            <a:ext cx="3929090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714876" y="1214422"/>
            <a:ext cx="4000528" cy="2643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8" name="Picture 11" descr="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5072066" y="1785926"/>
            <a:ext cx="1000132" cy="131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643050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857496"/>
            <a:ext cx="3093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85749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857364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785926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500694" y="4143380"/>
          <a:ext cx="2000264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1000132"/>
              </a:tblGrid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3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5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85749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85749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786058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1571604" y="564357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три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57818" y="5500702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три</a:t>
            </a:r>
            <a:r>
              <a:rPr lang="bg-BG" sz="2800" dirty="0" smtClean="0">
                <a:solidFill>
                  <a:srgbClr val="FF0000"/>
                </a:solidFill>
              </a:rPr>
              <a:t>десет </a:t>
            </a:r>
            <a:r>
              <a:rPr lang="bg-BG" sz="2800" dirty="0" smtClean="0"/>
              <a:t>и пет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27" grpId="0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500034" y="642918"/>
            <a:ext cx="3929090" cy="3000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28670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928670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714876" y="642918"/>
            <a:ext cx="4000528" cy="2928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235743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228599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14311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071546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1071546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22776" y="2143116"/>
            <a:ext cx="10377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35743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86" y="2143116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214414" y="4000504"/>
          <a:ext cx="2071702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525"/>
                <a:gridCol w="1085177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4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572132" y="3892878"/>
          <a:ext cx="2286016" cy="1069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7"/>
                <a:gridCol w="1219209"/>
              </a:tblGrid>
              <a:tr h="551576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84744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4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4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3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71546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142976" y="542926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четири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628" y="5429264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четири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четири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428596" y="928670"/>
            <a:ext cx="4071966" cy="2928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42984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142984"/>
            <a:ext cx="10987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786282" y="714356"/>
            <a:ext cx="4214874" cy="3143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4677" y="1214422"/>
            <a:ext cx="10377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257174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2500306"/>
            <a:ext cx="380747" cy="105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357430"/>
            <a:ext cx="109874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1214422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357430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1273" y="1428736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1857364"/>
            <a:ext cx="1000100" cy="117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57174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28802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357431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142976" y="4214818"/>
          <a:ext cx="192882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413"/>
                <a:gridCol w="964413"/>
              </a:tblGrid>
              <a:tr h="39290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39290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5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072198" y="4143380"/>
          <a:ext cx="1857388" cy="1071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5"/>
                <a:gridCol w="928693"/>
              </a:tblGrid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5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3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357290" y="5715016"/>
            <a:ext cx="1517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пет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15008" y="571501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пет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три 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20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285720" y="571480"/>
            <a:ext cx="4214842" cy="35004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071546"/>
            <a:ext cx="10987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643438" y="642918"/>
            <a:ext cx="4357718" cy="35004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142984"/>
            <a:ext cx="109874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2857496"/>
            <a:ext cx="368299" cy="102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2857496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428868"/>
            <a:ext cx="1159783" cy="13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1285860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1158874" cy="135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2710" y="1285860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1500174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857496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214422"/>
            <a:ext cx="1098742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50030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428868"/>
            <a:ext cx="115978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643182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38" y="271462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142976" y="4214818"/>
          <a:ext cx="2214578" cy="1071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289"/>
                <a:gridCol w="1107289"/>
              </a:tblGrid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6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86446" y="4357694"/>
          <a:ext cx="214314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1071570"/>
              </a:tblGrid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6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4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142976" y="5643578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  шест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29256" y="5715016"/>
            <a:ext cx="348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шест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четири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3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142844" y="0"/>
            <a:ext cx="4286280" cy="4143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1158874" cy="135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85728"/>
            <a:ext cx="1087436" cy="127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643438" y="0"/>
            <a:ext cx="4357718" cy="4214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500042"/>
            <a:ext cx="1016908" cy="119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071810"/>
            <a:ext cx="335084" cy="92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000372"/>
            <a:ext cx="335084" cy="92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71612"/>
            <a:ext cx="109874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1602" y="642918"/>
            <a:ext cx="10377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571480"/>
            <a:ext cx="1088346" cy="12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1857364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07181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28604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8592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714488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714488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928934"/>
            <a:ext cx="309308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714620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1785926"/>
            <a:ext cx="1071538" cy="125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143248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3071810"/>
            <a:ext cx="33508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07181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3000372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1071538" y="4429132"/>
          <a:ext cx="2214578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289"/>
                <a:gridCol w="1107289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7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6000760" y="4286256"/>
          <a:ext cx="2047868" cy="1071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934"/>
                <a:gridCol w="1023934"/>
              </a:tblGrid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7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8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285852" y="5715016"/>
            <a:ext cx="189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седем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86446" y="5715016"/>
            <a:ext cx="322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седем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осем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000"/>
                            </p:stCondLst>
                            <p:childTnLst>
                              <p:par>
                                <p:cTn id="1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500"/>
                            </p:stCondLst>
                            <p:childTnLst>
                              <p:par>
                                <p:cTn id="1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3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285720" y="142852"/>
            <a:ext cx="4214842" cy="3786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04"/>
            <a:ext cx="10987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57166"/>
            <a:ext cx="10987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786282" y="142852"/>
            <a:ext cx="4357718" cy="3714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85728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71462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64318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71612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357166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571480"/>
            <a:ext cx="945470" cy="110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571612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71462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500042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00174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785926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428736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24" y="2571744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3752" y="2500306"/>
            <a:ext cx="9766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7750" y="1357298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64318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643182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714620"/>
            <a:ext cx="368300" cy="10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643182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357430"/>
            <a:ext cx="966262" cy="113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1214414" y="4214818"/>
          <a:ext cx="1857388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928694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8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6215074" y="4214818"/>
          <a:ext cx="192882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6"/>
                <a:gridCol w="1071570"/>
              </a:tblGrid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8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7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357290" y="5643578"/>
            <a:ext cx="1751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осем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86446" y="5643578"/>
            <a:ext cx="3009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осем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седем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500"/>
                            </p:stCondLst>
                            <p:childTnLst>
                              <p:par>
                                <p:cTn id="1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3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285720" y="214290"/>
            <a:ext cx="4214842" cy="4286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520" y="571481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090" y="571481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4572000" y="142852"/>
            <a:ext cx="4357718" cy="4500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14290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8106" y="2653355"/>
            <a:ext cx="331414" cy="91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714488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28604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512" y="1643050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28604"/>
            <a:ext cx="9766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428736"/>
            <a:ext cx="1016908" cy="11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9702" y="642918"/>
            <a:ext cx="9766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00174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785926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428736"/>
            <a:ext cx="944560" cy="110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63898"/>
            <a:ext cx="1000132" cy="117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250030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2643182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714620"/>
            <a:ext cx="3093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928934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500174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857496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643182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1214414" y="4643445"/>
          <a:ext cx="2000264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1000132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9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5929322" y="4786321"/>
          <a:ext cx="2071702" cy="1107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1000132"/>
              </a:tblGrid>
              <a:tr h="55387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дес.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ед.</a:t>
                      </a:r>
                      <a:endParaRPr lang="bg-BG" sz="2800" dirty="0"/>
                    </a:p>
                  </a:txBody>
                  <a:tcPr/>
                </a:tc>
              </a:tr>
              <a:tr h="553879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9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9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214414" y="5929330"/>
            <a:ext cx="2405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  девет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72132" y="607220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FF00"/>
                </a:solidFill>
              </a:rPr>
              <a:t>девет</a:t>
            </a:r>
            <a:r>
              <a:rPr lang="bg-BG" sz="2800" dirty="0" smtClean="0">
                <a:solidFill>
                  <a:srgbClr val="FF0000"/>
                </a:solidFill>
              </a:rPr>
              <a:t>десет</a:t>
            </a:r>
            <a:r>
              <a:rPr lang="bg-BG" sz="2800" dirty="0" smtClean="0"/>
              <a:t> и девет</a:t>
            </a:r>
            <a:endParaRPr lang="bg-BG" sz="2800" dirty="0"/>
          </a:p>
        </p:txBody>
      </p:sp>
      <p:pic>
        <p:nvPicPr>
          <p:cNvPr id="4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714620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24" y="2786058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57187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57187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357187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3571876"/>
            <a:ext cx="33508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500"/>
                            </p:stCondLst>
                            <p:childTnLst>
                              <p:par>
                                <p:cTn id="1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500"/>
                            </p:stCondLst>
                            <p:childTnLst>
                              <p:par>
                                <p:cTn id="1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000"/>
                            </p:stCondLst>
                            <p:childTnLst>
                              <p:par>
                                <p:cTn id="1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500"/>
                            </p:stCondLst>
                            <p:childTnLst>
                              <p:par>
                                <p:cTn id="1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500"/>
                            </p:stCondLst>
                            <p:childTnLst>
                              <p:par>
                                <p:cTn id="1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000"/>
                            </p:stCondLst>
                            <p:childTnLst>
                              <p:par>
                                <p:cTn id="1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3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37" name="Oval 36"/>
          <p:cNvSpPr/>
          <p:nvPr/>
        </p:nvSpPr>
        <p:spPr>
          <a:xfrm>
            <a:off x="428596" y="0"/>
            <a:ext cx="8001056" cy="3500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bg-BG" sz="2800" dirty="0">
              <a:solidFill>
                <a:prstClr val="black"/>
              </a:solidFill>
            </a:endParaRPr>
          </a:p>
        </p:txBody>
      </p:sp>
      <p:pic>
        <p:nvPicPr>
          <p:cNvPr id="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71480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571480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39"/>
          <p:cNvSpPr/>
          <p:nvPr/>
        </p:nvSpPr>
        <p:spPr>
          <a:xfrm>
            <a:off x="6215074" y="3714752"/>
            <a:ext cx="2428892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785794"/>
            <a:ext cx="103770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14489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642918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5786446" y="3643314"/>
            <a:ext cx="3357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1 стотица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pic>
        <p:nvPicPr>
          <p:cNvPr id="32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714356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3107" y="1928802"/>
            <a:ext cx="103770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857364"/>
            <a:ext cx="1037700" cy="121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928802"/>
            <a:ext cx="1015998" cy="11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1" descr="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928802"/>
            <a:ext cx="1087436" cy="127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34"/>
          <p:cNvSpPr/>
          <p:nvPr/>
        </p:nvSpPr>
        <p:spPr>
          <a:xfrm>
            <a:off x="714348" y="3643314"/>
            <a:ext cx="3857652" cy="1000132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10 десетици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000628" y="3714752"/>
            <a:ext cx="785818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=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7225" y="5460326"/>
            <a:ext cx="2571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400" dirty="0" smtClean="0">
                <a:solidFill>
                  <a:srgbClr val="FF0000"/>
                </a:solidFill>
              </a:rPr>
              <a:t> </a:t>
            </a:r>
            <a:endParaRPr lang="bg-BG" sz="44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4348" y="5072074"/>
            <a:ext cx="2714644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1 стотица</a:t>
            </a:r>
            <a:endParaRPr lang="bg-BG" sz="4400" dirty="0"/>
          </a:p>
        </p:txBody>
      </p:sp>
      <p:sp>
        <p:nvSpPr>
          <p:cNvPr id="20" name="Rectangle 19"/>
          <p:cNvSpPr/>
          <p:nvPr/>
        </p:nvSpPr>
        <p:spPr>
          <a:xfrm>
            <a:off x="3714744" y="5072074"/>
            <a:ext cx="785818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  <a:latin typeface="All Times New Roman" pitchFamily="18" charset="0"/>
                <a:cs typeface="All Times New Roman" pitchFamily="18" charset="0"/>
              </a:rPr>
              <a:t>=</a:t>
            </a:r>
            <a:endParaRPr lang="bg-BG" sz="4400" dirty="0">
              <a:solidFill>
                <a:srgbClr val="C00000"/>
              </a:solidFill>
              <a:latin typeface="All Times New Roman" pitchFamily="18" charset="0"/>
              <a:cs typeface="All 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29190" y="5000636"/>
            <a:ext cx="3643338" cy="8572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400" dirty="0" smtClean="0">
                <a:solidFill>
                  <a:srgbClr val="C00000"/>
                </a:solidFill>
              </a:rPr>
              <a:t>100 единици</a:t>
            </a:r>
            <a:endParaRPr lang="bg-BG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5" grpId="1" animBg="1"/>
      <p:bldP spid="50" grpId="1" animBg="1"/>
      <p:bldP spid="19" grpId="0" animBg="1"/>
      <p:bldP spid="20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C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717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928670"/>
          <a:ext cx="6096000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стотици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десетици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единици</a:t>
                      </a:r>
                      <a:endParaRPr lang="bg-BG" sz="2800" dirty="0"/>
                    </a:p>
                  </a:txBody>
                  <a:tcPr/>
                </a:tc>
              </a:tr>
              <a:tr h="607223"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1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800" dirty="0" smtClean="0"/>
                        <a:t>0</a:t>
                      </a:r>
                      <a:endParaRPr lang="bg-BG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86182" y="2357431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7200" dirty="0" smtClean="0">
                <a:solidFill>
                  <a:srgbClr val="C00000"/>
                </a:solidFill>
              </a:rPr>
              <a:t>сто</a:t>
            </a:r>
            <a:endParaRPr lang="bg-BG" sz="72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4357694"/>
            <a:ext cx="89828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 smtClean="0"/>
              <a:t>Числото </a:t>
            </a:r>
            <a:r>
              <a:rPr lang="bg-BG" sz="3600" b="1" i="1" dirty="0" smtClean="0"/>
              <a:t>сто</a:t>
            </a:r>
            <a:r>
              <a:rPr lang="bg-BG" sz="3600" dirty="0" smtClean="0"/>
              <a:t> се записва с три цифри- </a:t>
            </a:r>
            <a:r>
              <a:rPr lang="bg-BG" sz="4400" b="1" dirty="0" smtClean="0">
                <a:solidFill>
                  <a:srgbClr val="C00000"/>
                </a:solidFill>
              </a:rPr>
              <a:t>100</a:t>
            </a:r>
            <a:r>
              <a:rPr lang="bg-BG" sz="3600" dirty="0" smtClean="0"/>
              <a:t>. </a:t>
            </a:r>
          </a:p>
          <a:p>
            <a:r>
              <a:rPr lang="bg-BG" sz="3600" dirty="0" smtClean="0"/>
              <a:t>Числото 100 е трицифрено.</a:t>
            </a:r>
            <a:endParaRPr lang="bg-BG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406</TotalTime>
  <Words>185</Words>
  <Application>Microsoft Office PowerPoint</Application>
  <PresentationFormat>On-screen Show (4:3)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http://sharingcentre.info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Activated User</dc:creator>
  <cp:lastModifiedBy>Activated User</cp:lastModifiedBy>
  <cp:revision>52</cp:revision>
  <dcterms:created xsi:type="dcterms:W3CDTF">2009-09-22T14:06:36Z</dcterms:created>
  <dcterms:modified xsi:type="dcterms:W3CDTF">2009-10-03T08:24:40Z</dcterms:modified>
</cp:coreProperties>
</file>